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828" r:id="rId10"/>
    <p:sldMasterId id="2147483852" r:id="rId11"/>
  </p:sldMasterIdLst>
  <p:sldIdLst>
    <p:sldId id="259" r:id="rId12"/>
    <p:sldId id="277" r:id="rId13"/>
    <p:sldId id="284" r:id="rId14"/>
    <p:sldId id="286" r:id="rId15"/>
    <p:sldId id="287" r:id="rId16"/>
    <p:sldId id="294" r:id="rId17"/>
    <p:sldId id="292" r:id="rId18"/>
    <p:sldId id="293" r:id="rId19"/>
    <p:sldId id="291" r:id="rId20"/>
    <p:sldId id="288" r:id="rId21"/>
    <p:sldId id="290" r:id="rId22"/>
    <p:sldId id="289" r:id="rId23"/>
    <p:sldId id="302" r:id="rId24"/>
    <p:sldId id="303" r:id="rId25"/>
    <p:sldId id="304" r:id="rId26"/>
    <p:sldId id="260" r:id="rId27"/>
    <p:sldId id="262" r:id="rId28"/>
    <p:sldId id="283" r:id="rId29"/>
    <p:sldId id="263" r:id="rId30"/>
    <p:sldId id="264" r:id="rId31"/>
    <p:sldId id="265" r:id="rId32"/>
    <p:sldId id="266" r:id="rId33"/>
    <p:sldId id="267" r:id="rId34"/>
    <p:sldId id="268" r:id="rId35"/>
    <p:sldId id="278" r:id="rId36"/>
    <p:sldId id="298" r:id="rId37"/>
    <p:sldId id="305" r:id="rId38"/>
    <p:sldId id="306" r:id="rId39"/>
    <p:sldId id="308" r:id="rId40"/>
    <p:sldId id="309" r:id="rId41"/>
    <p:sldId id="276" r:id="rId42"/>
    <p:sldId id="275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озділ за замовчуванням" id="{253B6FB5-7F26-4931-BF73-13808AAF9FA2}">
          <p14:sldIdLst>
            <p14:sldId id="259"/>
            <p14:sldId id="277"/>
            <p14:sldId id="284"/>
            <p14:sldId id="286"/>
            <p14:sldId id="287"/>
            <p14:sldId id="294"/>
            <p14:sldId id="292"/>
            <p14:sldId id="293"/>
            <p14:sldId id="291"/>
            <p14:sldId id="288"/>
            <p14:sldId id="290"/>
            <p14:sldId id="289"/>
            <p14:sldId id="302"/>
            <p14:sldId id="303"/>
            <p14:sldId id="304"/>
            <p14:sldId id="260"/>
            <p14:sldId id="262"/>
            <p14:sldId id="283"/>
            <p14:sldId id="263"/>
            <p14:sldId id="264"/>
            <p14:sldId id="265"/>
            <p14:sldId id="266"/>
            <p14:sldId id="267"/>
            <p14:sldId id="268"/>
            <p14:sldId id="278"/>
            <p14:sldId id="298"/>
            <p14:sldId id="305"/>
          </p14:sldIdLst>
        </p14:section>
        <p14:section name="Розділ без заголовка" id="{98A0B550-F512-4E33-878E-8388E373DD42}">
          <p14:sldIdLst>
            <p14:sldId id="306"/>
            <p14:sldId id="308"/>
            <p14:sldId id="309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ECFF"/>
    <a:srgbClr val="FFCCFF"/>
    <a:srgbClr val="99FF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theme" Target="theme/theme1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317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5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117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646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378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5218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87167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41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795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788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026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581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10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4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140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654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6203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9913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0172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370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8109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1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3764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08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25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1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33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840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35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3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56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949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92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360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7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36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148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668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86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2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394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6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4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754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4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9298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6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420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88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87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9760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5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0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129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0087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213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210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547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4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34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7586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0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6669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11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83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794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045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8111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410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03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5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292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5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94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426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0440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340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12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573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36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151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82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599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6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088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740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835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3342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578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410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822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7797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9200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8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14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120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926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12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499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9919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9221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559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9149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36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78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9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6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4" grpId="1"/>
      <p:bldP spid="5" grpId="0"/>
      <p:bldP spid="5" grpId="1"/>
      <p:bldP spid="6" grpId="0"/>
      <p:bldP spid="6" grpId="1"/>
      <p:bldP spid="2" grpId="0"/>
      <p:bldP spid="2" grpId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2005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682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077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1885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9622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6638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12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325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278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9981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546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6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35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210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3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5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3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9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98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47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3%D1%83%D1%81%D0%B8_(%D0%B3%D1%80%D0%B0)&amp;action=edit&amp;redlink=1" TargetMode="External"/><Relationship Id="rId2" Type="http://schemas.openxmlformats.org/officeDocument/2006/relationships/hyperlink" Target="https://uk.wikipedia.org/wiki/%D0%93%D0%BE%D1%80%D1%8E%D0%B4%D1%83%D0%B1" TargetMode="Externa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36.jpeg"/><Relationship Id="rId5" Type="http://schemas.openxmlformats.org/officeDocument/2006/relationships/hyperlink" Target="https://uk.wikipedia.org/wiki/%D0%9A%D0%B2%D0%B0%D1%87_(%D0%B3%D1%80%D0%B0)" TargetMode="External"/><Relationship Id="rId4" Type="http://schemas.openxmlformats.org/officeDocument/2006/relationships/hyperlink" Target="https://uk.wikipedia.org/w/index.php?title=%D0%94%D0%BE%D0%B2%D0%B3%D0%B0_%D0%BB%D0%BE%D0%B7%D0%B0&amp;action=edit&amp;redlink=1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A%D1%80%D0%B0%D0%BA%D0%BB%D1%96" TargetMode="External"/><Relationship Id="rId3" Type="http://schemas.openxmlformats.org/officeDocument/2006/relationships/hyperlink" Target="https://uk.wikipedia.org/wiki/%D0%A5%D0%BE%D0%BA%D0%B5%D0%B9" TargetMode="External"/><Relationship Id="rId7" Type="http://schemas.openxmlformats.org/officeDocument/2006/relationships/hyperlink" Target="https://uk.wikipedia.org/wiki/%D0%93%D1%80%D0%B0_%D1%83_%D1%81%D0%B2%D0%B8%D0%BD%D0%BA%D0%B8" TargetMode="External"/><Relationship Id="rId2" Type="http://schemas.openxmlformats.org/officeDocument/2006/relationships/hyperlink" Target="https://uk.wikipedia.org/wiki/%D0%9A%D0%BE%D0%B2%D1%96%D0%BD%D1%8C%D0%BA%D0%B8" TargetMode="External"/><Relationship Id="rId1" Type="http://schemas.openxmlformats.org/officeDocument/2006/relationships/slideLayout" Target="../slideLayouts/slideLayout95.xml"/><Relationship Id="rId6" Type="http://schemas.openxmlformats.org/officeDocument/2006/relationships/hyperlink" Target="https://uk.wikipedia.org/w/index.php?title=%D0%9F%D0%BE%D0%B4%D0%BE%D0%BB%D1%8F%D0%BD%D0%BA%D0%B0_(%D0%B3%D1%80%D0%B0)&amp;action=edit&amp;redlink=1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uk.wikipedia.org/w/index.php?title=%D0%9F%D0%B5%D1%80%D0%B5%D0%BF%D1%96%D0%BB%D0%BA%D0%B0_(%D0%B3%D1%80%D0%B0)&amp;action=edit&amp;redlink=1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s://uk.wikipedia.org/wiki/%D0%9F%D1%96%D0%B6%D0%BC%D1%83%D1%80%D0%BA%D0%B8" TargetMode="External"/><Relationship Id="rId9" Type="http://schemas.openxmlformats.org/officeDocument/2006/relationships/hyperlink" Target="https://uk.wikipedia.org/wiki/%D0%93%D0%BE%D1%80%D0%BE%D0%B4%D0%BA%D0%B8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naurok.com.ua/prezentaciya-morozenko-354684.html" TargetMode="External"/><Relationship Id="rId1" Type="http://schemas.openxmlformats.org/officeDocument/2006/relationships/slideLayout" Target="../slideLayouts/slideLayout10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3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">
              <a:schemeClr val="accent3">
                <a:lumMod val="40000"/>
                <a:lumOff val="6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880" y="2598003"/>
            <a:ext cx="11364685" cy="1200329"/>
          </a:xfrm>
          <a:prstGeom prst="rect">
            <a:avLst/>
          </a:prstGeom>
          <a:solidFill>
            <a:srgbClr val="FF9966">
              <a:alpha val="26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«Автентичні українські ігри як засіб виховання національно- патріотичної свідомості дошкільників»</a:t>
            </a:r>
            <a:endParaRPr lang="ru-RU" sz="3600" b="1" kern="0" dirty="0">
              <a:solidFill>
                <a:schemeClr val="accent1">
                  <a:lumMod val="50000"/>
                </a:schemeClr>
              </a:solidFill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388" y="6163045"/>
            <a:ext cx="9603667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uk-UA" sz="2000" b="1" i="1" spc="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Спікер: консультант КУ«ЦПРПП ВМР» Лариса Бондарчук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50642" y="421542"/>
            <a:ext cx="4108862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Дата проведення: 23.12.2024 року</a:t>
            </a:r>
          </a:p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 проведення: 13.30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91" y="107655"/>
            <a:ext cx="4524500" cy="9347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/>
          <a:extLst/>
        </p:spPr>
      </p:pic>
      <p:pic>
        <p:nvPicPr>
          <p:cNvPr id="9" name="Picture 5" descr="https://cprvmr.edu.vn.ua/uploads/design/Photo/S_PERSONAL/07_S_BONDARCHU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364" y="3901107"/>
            <a:ext cx="2143519" cy="2352209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>
            <a:softEdge rad="112500"/>
          </a:effectLst>
          <a:extLst/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3DB7194-3273-417D-AF30-0A5F93AE86FD}"/>
              </a:ext>
            </a:extLst>
          </p:cNvPr>
          <p:cNvSpPr/>
          <p:nvPr/>
        </p:nvSpPr>
        <p:spPr>
          <a:xfrm>
            <a:off x="679220" y="1394028"/>
            <a:ext cx="9982495" cy="707886"/>
          </a:xfrm>
          <a:prstGeom prst="rect">
            <a:avLst/>
          </a:prstGeom>
          <a:solidFill>
            <a:srgbClr val="FF9966">
              <a:alpha val="2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Заняття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міської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школи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молодого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майстра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</a:t>
            </a:r>
          </a:p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вихователі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зі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стажем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роботи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до 1-го року) ЗДО ВМТГ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F00250-85FE-4459-A753-3278CCC5EF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997" y="0"/>
            <a:ext cx="2847079" cy="201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5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F09C949-9C96-4779-BA98-B5BBCAF4D385}"/>
              </a:ext>
            </a:extLst>
          </p:cNvPr>
          <p:cNvSpPr/>
          <p:nvPr/>
        </p:nvSpPr>
        <p:spPr>
          <a:xfrm>
            <a:off x="131064" y="689140"/>
            <a:ext cx="5367528" cy="397031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Важко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переоцінити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значення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ігор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і забав у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справі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формування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фізично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здорового,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етично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стійкого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й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інтелектуально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розвиненого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майбутнього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члена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суспільства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. </a:t>
            </a:r>
            <a:endParaRPr lang="uk-UA" sz="2800" i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8E6A248-1AD6-4DA0-955B-590F26189689}"/>
              </a:ext>
            </a:extLst>
          </p:cNvPr>
          <p:cNvSpPr/>
          <p:nvPr/>
        </p:nvSpPr>
        <p:spPr>
          <a:xfrm>
            <a:off x="402336" y="4895380"/>
            <a:ext cx="11594592" cy="1815882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Завдяки народним іграм можна виховати в дитині всі ті властивості, котрі ми шануємо в людей і котрі нам би хотілось прищепити дітям різними оповіданнями, бесідами та навчанням.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A8E773A-4233-4AB3-BE17-5931427BD6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856" y="146738"/>
            <a:ext cx="5078193" cy="47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5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01904AC-D87E-47D6-9F08-B3D8C8B556B1}"/>
              </a:ext>
            </a:extLst>
          </p:cNvPr>
          <p:cNvSpPr/>
          <p:nvPr/>
        </p:nvSpPr>
        <p:spPr>
          <a:xfrm>
            <a:off x="246888" y="735955"/>
            <a:ext cx="7214616" cy="538609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Система освіти загалом і процес фізичного виховання зокрема мусять бути саме </a:t>
            </a:r>
            <a:r>
              <a:rPr lang="uk-UA" sz="3600" i="1" dirty="0">
                <a:solidFill>
                  <a:srgbClr val="C00000"/>
                </a:solidFill>
                <a:latin typeface="Arial Black" panose="020B0A04020102020204" pitchFamily="34" charset="0"/>
              </a:rPr>
              <a:t>національними. </a:t>
            </a:r>
          </a:p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З огляду на це підвищення ефективності фізичного виховання тісно переплітається з проблемами впровадження у практику елементів народної фізичної культури, які мають виховну, розвивальну культурну цінність.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ADED47-A4D8-46B3-A74D-AA8024EF9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5107" y="443621"/>
            <a:ext cx="4324350" cy="36346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C537C2-BDA6-442A-B970-4D56A70943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492" y="-246888"/>
            <a:ext cx="3888000" cy="25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31377FE-49F8-43FD-86B0-FC917301AC9F}"/>
              </a:ext>
            </a:extLst>
          </p:cNvPr>
          <p:cNvSpPr/>
          <p:nvPr/>
        </p:nvSpPr>
        <p:spPr>
          <a:xfrm>
            <a:off x="423672" y="363295"/>
            <a:ext cx="4632960" cy="526297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Серед народних ігор можна також виділити ігри-забави та ігри-атракціони. Народні ігри також поділяються на сюжетні та безсюжетні, великої, середньої та малої рухливості (за ступенем фізичного навантаження).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320423C-9263-41A7-ADE5-14BF3EF7118B}"/>
              </a:ext>
            </a:extLst>
          </p:cNvPr>
          <p:cNvSpPr/>
          <p:nvPr/>
        </p:nvSpPr>
        <p:spPr>
          <a:xfrm>
            <a:off x="5306568" y="3749040"/>
            <a:ext cx="6461760" cy="2677656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Ігри з ходьбою, бігом, лазінням (за ознакою руху, що переважає). </a:t>
            </a:r>
          </a:p>
          <a:p>
            <a:r>
              <a:rPr lang="uk-UA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Обдумуючи, які ігри запропонувати дітям, слід ураховувати природні умови.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F4849C-2C86-4BCF-BD41-5A0AD07FF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176" y="363295"/>
            <a:ext cx="5327904" cy="312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572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73B1641-61EE-474F-B60A-7A65E4B5BD59}"/>
              </a:ext>
            </a:extLst>
          </p:cNvPr>
          <p:cNvSpPr/>
          <p:nvPr/>
        </p:nvSpPr>
        <p:spPr>
          <a:xfrm>
            <a:off x="76200" y="131356"/>
            <a:ext cx="6096000" cy="3108543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Перш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ніж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запропонувати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дітям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певну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народну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гру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, треба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ознайомити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їх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з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її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походженням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, атрибутами та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дійовими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особами,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розповісти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, як у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цю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гру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грали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в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давнину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. </a:t>
            </a:r>
            <a:endParaRPr lang="uk-UA" sz="2800" i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F072EF1-68AA-4AE4-A891-994405605E6C}"/>
              </a:ext>
            </a:extLst>
          </p:cNvPr>
          <p:cNvSpPr/>
          <p:nvPr/>
        </p:nvSpPr>
        <p:spPr>
          <a:xfrm>
            <a:off x="228600" y="3429000"/>
            <a:ext cx="11631168" cy="310854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Таку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інформацію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треба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добирати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до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кожної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гри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, а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також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підшуковувати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уривки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оповідань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народних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казок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влучні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загадки та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прислів’я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.</a:t>
            </a:r>
          </a:p>
          <a:p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Перед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проведенням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співати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народні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пісеньки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наприклад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, перед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грою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«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Сірий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кіт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» -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колискову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про котика, а перед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грою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«Зайчик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сіренький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» - </a:t>
            </a:r>
            <a:r>
              <a:rPr lang="ru-RU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пісеньку</a:t>
            </a:r>
            <a:r>
              <a:rPr lang="ru-RU" sz="2800" dirty="0">
                <a:solidFill>
                  <a:srgbClr val="7030A0"/>
                </a:solidFill>
                <a:latin typeface="Arial Black" panose="020B0A04020102020204" pitchFamily="34" charset="0"/>
              </a:rPr>
              <a:t> про зайчика.</a:t>
            </a:r>
            <a:endParaRPr lang="uk-UA" sz="2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8E8FEC0-382B-45D2-BCD0-EBD732C65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28" y="131357"/>
            <a:ext cx="4782311" cy="310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0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28068DAC-BDEB-4D05-829D-80F3B97161CE}"/>
              </a:ext>
            </a:extLst>
          </p:cNvPr>
          <p:cNvSpPr/>
          <p:nvPr/>
        </p:nvSpPr>
        <p:spPr>
          <a:xfrm>
            <a:off x="237744" y="137160"/>
            <a:ext cx="8769096" cy="6555641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Дітям дуже подобається, коли їм розповідають про виготовлення атрибутів до народних ігор в давнину. Наприклад, м’яч колись робили з бичачої вовни, яку скачували між долонями, а щоб м’яч був </a:t>
            </a:r>
            <a:r>
              <a:rPr lang="uk-UA" sz="28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пружнішим</a:t>
            </a:r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, його змочували водою. Такий м’яч називався повстяним, і грались ним переважно старші діти або дорослі, бо він був надто важкий. А спеціально для малят вовну скачували в кульку й обшивали зверху шкірою. 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Такий м’яч був легкий і називався ремінним. Замість вовни використовували також пір’я, пух, волоски очерету.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A638FD8-C085-4C5E-AF73-16B907FA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2831" y="1115474"/>
            <a:ext cx="3090673" cy="37217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9E445F-35AA-4A17-B56A-77BC35D6F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6840" y="4274439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2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3217FFA9-D872-41C5-8A89-EA420DCB0D21}"/>
              </a:ext>
            </a:extLst>
          </p:cNvPr>
          <p:cNvSpPr/>
          <p:nvPr/>
        </p:nvSpPr>
        <p:spPr>
          <a:xfrm>
            <a:off x="210312" y="292608"/>
            <a:ext cx="7845552" cy="3108543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Народна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гра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-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це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не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тільки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активний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рух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і весела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розвага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Це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змога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для кожного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малюка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реалізувати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власне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«Я» і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заразом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відчути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себе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учасником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спільних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дій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Не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виконавцем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, а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саме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активним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7030A0"/>
                </a:solidFill>
                <a:latin typeface="Arial Black" panose="020B0A04020102020204" pitchFamily="34" charset="0"/>
              </a:rPr>
              <a:t>учасником</a:t>
            </a:r>
            <a:r>
              <a:rPr lang="ru-RU" sz="2800" i="1" dirty="0">
                <a:solidFill>
                  <a:srgbClr val="7030A0"/>
                </a:solidFill>
                <a:latin typeface="Arial Black" panose="020B0A04020102020204" pitchFamily="34" charset="0"/>
              </a:rPr>
              <a:t>! </a:t>
            </a:r>
            <a:endParaRPr lang="uk-UA" sz="28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689C6B7-9006-447F-81BC-9816F7269BE6}"/>
              </a:ext>
            </a:extLst>
          </p:cNvPr>
          <p:cNvSpPr/>
          <p:nvPr/>
        </p:nvSpPr>
        <p:spPr>
          <a:xfrm>
            <a:off x="1453896" y="4328452"/>
            <a:ext cx="9939528" cy="2246769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Тому педагог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має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бути особливо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уважним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до того,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що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саме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цікавить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які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вони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висловлюють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зауваження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пропозиції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. </a:t>
            </a:r>
          </a:p>
          <a:p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Нехай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малі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веселяться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граються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так, як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їм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любо.</a:t>
            </a:r>
            <a:endParaRPr lang="uk-UA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6294B9-6669-4564-8575-F849A4F1C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5592" y="292608"/>
            <a:ext cx="3721608" cy="36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83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498" y="130181"/>
            <a:ext cx="9533170" cy="631564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Концепції національно-патріотичного</a:t>
            </a:r>
          </a:p>
          <a:p>
            <a:pPr algn="just">
              <a:lnSpc>
                <a:spcPct val="150000"/>
              </a:lnSpc>
            </a:pP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виховання в системі освіти (2022)</a:t>
            </a:r>
          </a:p>
          <a:p>
            <a:pPr algn="just">
              <a:lnSpc>
                <a:spcPct val="150000"/>
              </a:lnSpc>
            </a:pP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визначено напрями діяльності ЗДО – </a:t>
            </a:r>
          </a:p>
          <a:p>
            <a:pPr algn="just">
              <a:lnSpc>
                <a:spcPct val="150000"/>
              </a:lnSpc>
            </a:pP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активізація практики волонтерської</a:t>
            </a:r>
          </a:p>
          <a:p>
            <a:pPr algn="just">
              <a:lnSpc>
                <a:spcPct val="150000"/>
              </a:lnSpc>
            </a:pP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роботи, виховання елементів </a:t>
            </a:r>
          </a:p>
          <a:p>
            <a:pPr algn="just">
              <a:lnSpc>
                <a:spcPct val="150000"/>
              </a:lnSpc>
            </a:pP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патріотизму дітей  </a:t>
            </a:r>
          </a:p>
          <a:p>
            <a:pPr algn="just">
              <a:lnSpc>
                <a:spcPct val="150000"/>
              </a:lnSpc>
            </a:pP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засобами автентичних ігор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030" y="1020718"/>
            <a:ext cx="3449322" cy="2271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275" y="3668185"/>
            <a:ext cx="3360717" cy="2401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731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503" y="188641"/>
            <a:ext cx="11720945" cy="2691506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875"/>
              </a:spcAft>
            </a:pPr>
            <a:r>
              <a:rPr lang="uk-UA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Розучування і  програвання дітьми автентичних ігор під час прогулянок сприяє їх залученню до народної культури, розвиває словник, має пізнавальний оздоровчий ефект. Для підтримки інтересу дітей варто доповнити такі ігри костюмами та атрибутами.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555295-C0E4-4CFF-9A68-8F3EF54F5E2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18" y="2478024"/>
            <a:ext cx="2919894" cy="2340864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0BE34F2-0925-43C5-BDD0-1F4F4010785E}"/>
              </a:ext>
            </a:extLst>
          </p:cNvPr>
          <p:cNvSpPr/>
          <p:nvPr/>
        </p:nvSpPr>
        <p:spPr>
          <a:xfrm>
            <a:off x="2929130" y="2880147"/>
            <a:ext cx="5035294" cy="3108543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Доцільно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організовувати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дні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народних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ігор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із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залученням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батьків</a:t>
            </a:r>
            <a:endParaRPr lang="ru-RU" sz="2800" i="1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до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участі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під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час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спортивних</a:t>
            </a:r>
            <a:r>
              <a:rPr lang="ru-RU" sz="2800" i="1" dirty="0">
                <a:solidFill>
                  <a:srgbClr val="0000CC"/>
                </a:solidFill>
                <a:latin typeface="Arial Black" panose="020B0A04020102020204" pitchFamily="34" charset="0"/>
              </a:rPr>
              <a:t> свят та </a:t>
            </a:r>
            <a:r>
              <a:rPr lang="ru-RU" sz="2800" i="1" dirty="0" err="1">
                <a:solidFill>
                  <a:srgbClr val="0000CC"/>
                </a:solidFill>
                <a:latin typeface="Arial Black" panose="020B0A04020102020204" pitchFamily="34" charset="0"/>
              </a:rPr>
              <a:t>розваг</a:t>
            </a:r>
            <a:endParaRPr lang="ru-RU" sz="2800" i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B587A2-DEDD-4528-8F41-9F63737EC3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1" y="2752344"/>
            <a:ext cx="4325284" cy="379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29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489" y="435400"/>
            <a:ext cx="6803375" cy="52629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Автентичність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(дав.-гр. </a:t>
            </a:r>
            <a:r>
              <a:rPr lang="el-GR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αὐθεντικός —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справжній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) —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доказ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походження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Автентичний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—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справжній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достеменний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не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підробний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заснований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на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першоджерелах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.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Автентичні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українські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традиційні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народні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ігри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 -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це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 те,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притаманне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саме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українській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нації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традиційні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–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тобто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ті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передаються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із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покоління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в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покоління</a:t>
            </a:r>
            <a:endParaRPr lang="ru-RU" sz="2800" b="1" i="1" dirty="0">
              <a:solidFill>
                <a:srgbClr val="7030A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0880" y="164762"/>
            <a:ext cx="4829137" cy="293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7F9654-59AF-4C53-B718-C6F627F2F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2673" y="3172968"/>
            <a:ext cx="3877056" cy="315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6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016" y="137160"/>
            <a:ext cx="10360472" cy="650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Козацькі забави вигадувались </a:t>
            </a: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задля гарту найрізноманітніших</a:t>
            </a: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якостей козака - фізичної сили, швидкості реакції, нестандартного мислення.</a:t>
            </a:r>
            <a:br>
              <a:rPr lang="uk-UA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</a:br>
            <a:r>
              <a:rPr lang="uk-UA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      Використання автентичних </a:t>
            </a: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uk-UA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рухливих ігор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це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не просто забава,</a:t>
            </a:r>
          </a:p>
          <a:p>
            <a:pPr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ній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мудрість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народу</a:t>
            </a:r>
          </a:p>
          <a:p>
            <a:pPr algn="just">
              <a:lnSpc>
                <a:spcPct val="150000"/>
              </a:lnSpc>
              <a:spcBef>
                <a:spcPts val="1125"/>
              </a:spcBef>
              <a:spcAft>
                <a:spcPts val="1125"/>
              </a:spcAft>
            </a:pP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608" y="137160"/>
            <a:ext cx="2258761" cy="1857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649C6C-C937-472A-A237-C0212744F0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22"/>
          <a:stretch/>
        </p:blipFill>
        <p:spPr>
          <a:xfrm>
            <a:off x="7626096" y="3255264"/>
            <a:ext cx="3913632" cy="31638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38383B-46A4-46FC-8E16-F58C09116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8960" y="923544"/>
            <a:ext cx="270396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6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BC49A32-E0A3-41DA-92A0-9363E516BDDB}"/>
              </a:ext>
            </a:extLst>
          </p:cNvPr>
          <p:cNvSpPr/>
          <p:nvPr/>
        </p:nvSpPr>
        <p:spPr>
          <a:xfrm>
            <a:off x="501445" y="301945"/>
            <a:ext cx="10166555" cy="181588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Народні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ігри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-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це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історія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народу,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які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відображають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соціальне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життя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кожної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епохи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. Вони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створені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народом так само, як і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казки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приказки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примовки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заклички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та загадки</a:t>
            </a:r>
            <a:endParaRPr lang="uk-UA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ADC75B4-75C6-4AC5-828D-BBE5F1661D42}"/>
              </a:ext>
            </a:extLst>
          </p:cNvPr>
          <p:cNvSpPr/>
          <p:nvPr/>
        </p:nvSpPr>
        <p:spPr>
          <a:xfrm>
            <a:off x="167149" y="4873098"/>
            <a:ext cx="11292348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Народні ігри передаються з покоління в покоління.    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Завжди було важливо пам'ятати своє коріння та походження. </a:t>
            </a:r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Прищеплювати дітям любов до народних звичаїв, обрядів та народної творчості – завдання педагогів.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3C23BC-B6E3-4882-89A6-B4E4E7FF59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327" y="2411914"/>
            <a:ext cx="4137789" cy="23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25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379" y="332657"/>
            <a:ext cx="1192282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 грі розкривається перед дітьми світ, розкриваються творчі можливості особистості», - казав великий український педагог В. Сухомлинський. </a:t>
            </a:r>
          </a:p>
          <a:p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Автентичні, тобто справжні </a:t>
            </a:r>
          </a:p>
          <a:p>
            <a:pPr algn="r"/>
            <a:endParaRPr lang="uk-UA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українські народні рухливі ігри</a:t>
            </a:r>
          </a:p>
          <a:p>
            <a:pPr algn="r"/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належать до </a:t>
            </a:r>
          </a:p>
          <a:p>
            <a:pPr algn="r"/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народної фізичної культури</a:t>
            </a:r>
            <a:endParaRPr lang="ru-RU" sz="3600" b="1" i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6188" y="1424980"/>
            <a:ext cx="2576944" cy="172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57627A-B855-4E2D-8330-7CA83AE4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" y="2414016"/>
            <a:ext cx="4929686" cy="404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8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1257" y="154380"/>
            <a:ext cx="9651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uk-UA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:\сводная фізку. Новая папка\ЗДО №21 оздоровленняIMG_20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527" y="389615"/>
            <a:ext cx="5257169" cy="393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1257" y="154380"/>
            <a:ext cx="4868527" cy="440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dirty="0"/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формує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характер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Народна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-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це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не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тільки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активний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рух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і весела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розвага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-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це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змога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для кожного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малюка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реалізувати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власне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«Я» і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заразом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відчути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себе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учасником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спільних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дій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6724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95482"/>
            <a:ext cx="871296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631" y="2386940"/>
            <a:ext cx="11447813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•	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Баштан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діти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удають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рвуть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дідові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кавуни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дині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а той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ловить.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Веребей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гри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квач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гравці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стоять у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Вербова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дощечка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весняна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«Жук»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«Жучок».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Ворон — химерна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імітує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напад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ворона на курчат,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захищає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квочка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;  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	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Гилка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давня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м'яч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5380" y="376174"/>
            <a:ext cx="91711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FF0000"/>
            </a:solidFill>
            <a:prstDash val="sysDash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Автентичні українські народні </a:t>
            </a:r>
          </a:p>
          <a:p>
            <a:pPr algn="ctr"/>
            <a:r>
              <a:rPr lang="uk-UA" sz="40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ігри</a:t>
            </a:r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: </a:t>
            </a:r>
            <a:endParaRPr lang="ru-RU" sz="4000" dirty="0">
              <a:solidFill>
                <a:srgbClr val="C00000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631" y="1178903"/>
            <a:ext cx="3097011" cy="189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455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3586" y="3244334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800" b="1" dirty="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883" y="476674"/>
            <a:ext cx="10135412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Горюдуб"/>
              </a:rPr>
              <a:t>Горюдуб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горидуб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горипень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Гуси (гра) (ще не написана)"/>
              </a:rPr>
              <a:t>Гуси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масова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народна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вовк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ловить «гусей»,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тікають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поля до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дому. 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Дзвін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дзвіночок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гравець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гравців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взялися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руки,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намагається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вирватися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ланцюга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Довга лоза (ще не написана)"/>
              </a:rPr>
              <a:t>Довга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Довга лоза (ще не написана)"/>
              </a:rPr>
              <a:t> лоза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з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перестрибнути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розмістились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за одним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зігнувшись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Квач (гра)"/>
              </a:rPr>
              <a:t>Квач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(латки,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лованки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треба </a:t>
            </a: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влучити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м'ячем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втікача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наздогнавши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торкнутися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рукою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956B43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671" y="3505944"/>
            <a:ext cx="4355886" cy="3062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1400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0629" y="38549"/>
            <a:ext cx="8752114" cy="61247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 tooltip="Ковіньки"/>
              </a:rPr>
              <a:t>Ковіньки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(свинка, булка)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хлоп'яча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подібна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принципом до 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 tooltip="Хокей"/>
              </a:rPr>
              <a:t>хокею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Піжмурки"/>
              </a:rPr>
              <a:t>Панас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хтось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зав'язаними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ловить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5" tooltip="Перепілка (гра) (ще не написана)"/>
              </a:rPr>
              <a:t>Перепілка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та 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6" tooltip="Подолянка (гра) (ще не написана)"/>
              </a:rPr>
              <a:t>подолянка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подібні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забавки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виконавець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імітує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співають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гравці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стоять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водять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хоровод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/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4" tooltip="Піжмурки"/>
              </a:rPr>
              <a:t>Піжмурки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(жмурки)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зав'язаними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ловить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відшукує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7" tooltip="Гра у свинки"/>
              </a:rPr>
              <a:t>Свинки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ключками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м'ячем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tooltip="Скраклі"/>
              </a:rPr>
              <a:t>Скраклі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— спортивна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принципом </a:t>
            </a:r>
            <a:r>
              <a:rPr lang="ru-RU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нагадує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Городки"/>
              </a:rPr>
              <a:t>городки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088" y="1295872"/>
            <a:ext cx="3489153" cy="251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F40D17-026F-4599-82DC-57C76B0E65C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4088" y="3648456"/>
            <a:ext cx="3273656" cy="288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22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024" y="142504"/>
            <a:ext cx="5903976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Майстерність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дорослих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чітко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продумана методика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проведення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народних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рухливих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ігор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і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розваг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забезпечать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не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тільки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виховний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а й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пізнавальний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оздоровчий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ефект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сприятимуть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залученню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дошкільнят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до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витоків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національної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культури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та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духовності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зроблять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їхнє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дозвілля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веселим та </a:t>
            </a:r>
            <a:r>
              <a:rPr lang="ru-RU" sz="2800" b="1" i="1" dirty="0" err="1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яскравим</a:t>
            </a:r>
            <a:r>
              <a:rPr lang="ru-RU" sz="2800" b="1" i="1" dirty="0">
                <a:solidFill>
                  <a:srgbClr val="7030A0"/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0BA904-4CDA-401D-9C2F-1C644115D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030" y="228533"/>
            <a:ext cx="3262443" cy="3328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61FF30-0E52-48BC-9CD8-2E2797ABC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344" y="3255264"/>
            <a:ext cx="5394960" cy="320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57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6534DA-C5EC-40D9-96F4-596AB72E5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904" y="849120"/>
            <a:ext cx="4041648" cy="53139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57546C-BFC7-4B6B-93C4-ABA88A8BBD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448" y="603504"/>
            <a:ext cx="3752207" cy="555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40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820A8C0-01A0-4DDB-9F9C-AD8BE87397F0}"/>
              </a:ext>
            </a:extLst>
          </p:cNvPr>
          <p:cNvSpPr/>
          <p:nvPr/>
        </p:nvSpPr>
        <p:spPr>
          <a:xfrm>
            <a:off x="71698" y="813817"/>
            <a:ext cx="11321726" cy="5816977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Переддень Святої Великомучениці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Катерини	06 грудня	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“Балабушки”, “Піжмурки”;  ігри-гадання, ворожіння на чоботях, заклинання долі, молодіжні розваги.  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День Святої Великомучениці Катерини	07 грудня	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“Піжмурки”, “Чарочка”, “Чіт чи лишка”;  ігри-гадання, заклинання долі.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День Андрія </a:t>
            </a:r>
            <a:r>
              <a:rPr lang="uk-UA" sz="20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Первозванного</a:t>
            </a:r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	13 грудня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	Калита, метання, парубочі пустощі.  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День Варвари,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День Сави,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День Миколи	17 грудня 18 грудня 19 грудня	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“</a:t>
            </a:r>
            <a:r>
              <a:rPr lang="uk-UA" sz="20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Громак</a:t>
            </a:r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”, “Узяття фортеці”, “Піжмурки”, “Колесо”; </a:t>
            </a:r>
          </a:p>
          <a:p>
            <a:r>
              <a:rPr lang="uk-UA" sz="2000" dirty="0">
                <a:solidFill>
                  <a:srgbClr val="0000CC"/>
                </a:solidFill>
                <a:latin typeface="Arial Black" panose="020B0A04020102020204" pitchFamily="34" charset="0"/>
              </a:rPr>
              <a:t>ігри-гадання, заклинання долі, парубочі пустощі</a:t>
            </a:r>
            <a:r>
              <a:rPr lang="uk-UA" sz="2400" dirty="0">
                <a:solidFill>
                  <a:srgbClr val="0000CC"/>
                </a:solidFill>
                <a:latin typeface="Arial Black" panose="020B0A04020102020204" pitchFamily="34" charset="0"/>
              </a:rPr>
              <a:t>.  </a:t>
            </a:r>
          </a:p>
          <a:p>
            <a:endParaRPr lang="uk-UA" sz="2400" dirty="0">
              <a:latin typeface="Arial Black" panose="020B0A04020102020204" pitchFamily="34" charset="0"/>
            </a:endParaRPr>
          </a:p>
          <a:p>
            <a:endParaRPr lang="uk-UA" sz="2400" dirty="0">
              <a:latin typeface="Arial Black" panose="020B0A04020102020204" pitchFamily="34" charset="0"/>
            </a:endParaRPr>
          </a:p>
          <a:p>
            <a:endParaRPr lang="uk-UA" sz="2400" dirty="0">
              <a:latin typeface="Arial Black" panose="020B0A04020102020204" pitchFamily="34" charset="0"/>
            </a:endParaRPr>
          </a:p>
          <a:p>
            <a:endParaRPr lang="uk-UA" dirty="0"/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5E689-4BA2-497A-A22A-46827A888835}"/>
              </a:ext>
            </a:extLst>
          </p:cNvPr>
          <p:cNvSpPr txBox="1"/>
          <p:nvPr/>
        </p:nvSpPr>
        <p:spPr>
          <a:xfrm>
            <a:off x="2478024" y="167486"/>
            <a:ext cx="5562741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00CC"/>
                </a:solidFill>
                <a:latin typeface="Arial Black" panose="020B0A04020102020204" pitchFamily="34" charset="0"/>
              </a:rPr>
              <a:t>Ігри зимового циклу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B02555-FF03-4BD7-95A4-69F2D32BAF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240" y="4330642"/>
            <a:ext cx="2786633" cy="22575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76CF3-EADE-48BC-AF47-BF019286E65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40" y="2738161"/>
            <a:ext cx="2323720" cy="17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89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820A8C0-01A0-4DDB-9F9C-AD8BE87397F0}"/>
              </a:ext>
            </a:extLst>
          </p:cNvPr>
          <p:cNvSpPr/>
          <p:nvPr/>
        </p:nvSpPr>
        <p:spPr>
          <a:xfrm>
            <a:off x="356616" y="335845"/>
            <a:ext cx="10533888" cy="646330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endParaRPr lang="uk-UA" dirty="0"/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Вечір напередодні Різдва	06 січня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	Калита, ворожіння на чоботях.  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Різдво	07 січня	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Гойдання на гойдалках, ковзання по льоду, катання на санчатах, крижинах і ковзанах; танці.  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Вечір напередодні Нового року (старий стиль)	13 січня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	“Квочка”;   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Новий рік (старий стиль), 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День Василя	14 січня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	“Булка”, “</a:t>
            </a:r>
            <a:r>
              <a:rPr lang="uk-UA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Громак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-свиня”, “Коза”, “Меланка”, “Морозенко”; гра у сніжки, боротьба на снігу, скачування великих снігових куль  і пускання їх з гори.  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Водохреща	19 січня	Змагання вершників, катання на конях, кулачні бої.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Стрітення	15 січня	“Буряк”, “Перетяжка”, “Тягти бука”, “Чий батько дужчий”.  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Масляна	 (Масниця)	“Колодка”; катання з гори;  </a:t>
            </a:r>
            <a:r>
              <a:rPr lang="uk-UA" dirty="0" err="1">
                <a:solidFill>
                  <a:srgbClr val="0000CC"/>
                </a:solidFill>
                <a:latin typeface="Arial Black" panose="020B0A04020102020204" pitchFamily="34" charset="0"/>
              </a:rPr>
              <a:t>ніжкові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 заговини. 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На всі зимові свята проводили  такі ігри-розваги: “Колесо”, “</a:t>
            </a:r>
            <a:r>
              <a:rPr lang="uk-UA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Громак</a:t>
            </a:r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”,</a:t>
            </a:r>
          </a:p>
          <a:p>
            <a:r>
              <a:rPr lang="uk-UA" dirty="0">
                <a:solidFill>
                  <a:srgbClr val="0000CC"/>
                </a:solidFill>
                <a:latin typeface="Arial Black" panose="020B0A04020102020204" pitchFamily="34" charset="0"/>
              </a:rPr>
              <a:t> “Узяття фортеці”, “Льодинки”, “Літає - не   літає”.</a:t>
            </a:r>
          </a:p>
          <a:p>
            <a:endParaRPr lang="uk-UA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5713E0-62F4-4A84-9697-8D39CF9146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5217" y="4590288"/>
            <a:ext cx="2046783" cy="21031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65FDE4-8864-47B3-8718-C4774E9121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7696" y="58847"/>
            <a:ext cx="2046783" cy="128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164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9FCF63-382F-412D-9D80-B01AEBA08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232" y="548598"/>
            <a:ext cx="5971032" cy="58979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7E3ED16-2322-4EC7-A8FA-C42946514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2" y="566930"/>
            <a:ext cx="4824981" cy="592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45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24D4D18-48F5-424B-834D-32A65C8C0058}"/>
              </a:ext>
            </a:extLst>
          </p:cNvPr>
          <p:cNvSpPr/>
          <p:nvPr/>
        </p:nvSpPr>
        <p:spPr>
          <a:xfrm>
            <a:off x="68826" y="123948"/>
            <a:ext cx="60960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uk-UA" sz="2400" dirty="0">
                <a:solidFill>
                  <a:srgbClr val="7030A0"/>
                </a:solidFill>
                <a:latin typeface="Arial Black" panose="020B0A04020102020204" pitchFamily="34" charset="0"/>
              </a:rPr>
              <a:t>Час вносить зміни у зміст ігор, створює багато різних варіантів, тільки їх рухлива основа залишається незмінною</a:t>
            </a:r>
            <a:endParaRPr lang="uk-UA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647E3814-CDC6-402C-B6D8-47447B9CFFA3}"/>
              </a:ext>
            </a:extLst>
          </p:cNvPr>
          <p:cNvSpPr/>
          <p:nvPr/>
        </p:nvSpPr>
        <p:spPr>
          <a:xfrm>
            <a:off x="5771536" y="1266355"/>
            <a:ext cx="6096000" cy="2308324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Гра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включає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всі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види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природних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рухів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: </a:t>
            </a:r>
          </a:p>
          <a:p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ходьбу,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біг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стрибки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метання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лазіння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вправи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з предметами, </a:t>
            </a:r>
          </a:p>
          <a:p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а тому є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незамінним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засобом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фізичного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виховання</a:t>
            </a:r>
            <a:r>
              <a:rPr lang="ru-RU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дітей</a:t>
            </a:r>
            <a:endParaRPr lang="uk-UA" sz="24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E8020E4D-32D5-416F-9316-6B3464227E9F}"/>
              </a:ext>
            </a:extLst>
          </p:cNvPr>
          <p:cNvSpPr/>
          <p:nvPr/>
        </p:nvSpPr>
        <p:spPr>
          <a:xfrm>
            <a:off x="186814" y="5330103"/>
            <a:ext cx="11680722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Arial Black" panose="020B0A04020102020204" pitchFamily="34" charset="0"/>
              </a:rPr>
              <a:t>Світ ігор дуже різноманітний: рухливі, сюжетні, народні, рольові, спортивні, імітаційні, групові, ігри-естафети, ігри-забави, ігри-змагання тощо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2D8B4-AD26-401E-8272-E7DD9E152B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14" y="1693608"/>
            <a:ext cx="3283973" cy="2667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38CB83-093B-4060-BB78-662BFFA6E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852" y="3097585"/>
            <a:ext cx="2890684" cy="20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426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6C9809A8-F39F-4C9A-B025-17E10759F748}"/>
              </a:ext>
            </a:extLst>
          </p:cNvPr>
          <p:cNvSpPr/>
          <p:nvPr/>
        </p:nvSpPr>
        <p:spPr>
          <a:xfrm>
            <a:off x="393192" y="374904"/>
            <a:ext cx="8750808" cy="3046988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00CC"/>
                </a:solidFill>
                <a:latin typeface="Arial Black" panose="020B0A04020102020204" pitchFamily="34" charset="0"/>
              </a:rPr>
              <a:t>Чіт і лишка" — це гра,</a:t>
            </a:r>
          </a:p>
          <a:p>
            <a:r>
              <a:rPr lang="uk-UA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що має давні корені в українській культурі. Вона полягає в тому, щоб учасники відгадали, чи має ведучий парну (чіт) чи непарну (лишка) кількість предметів у руці. </a:t>
            </a:r>
          </a:p>
          <a:p>
            <a:r>
              <a:rPr lang="uk-UA" sz="2400" dirty="0">
                <a:solidFill>
                  <a:srgbClr val="0000CC"/>
                </a:solidFill>
                <a:latin typeface="Arial Black" panose="020B0A04020102020204" pitchFamily="34" charset="0"/>
              </a:rPr>
              <a:t>Незважаючи на свою простоту, ця гра залишалася популярною серед козаків та селян протягом століть.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AA30B2-E32A-4581-8700-C8502007C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32" y="3063240"/>
            <a:ext cx="5605272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6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505" y="404665"/>
            <a:ext cx="8928991" cy="59708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ДЖЕРЕЛА</a:t>
            </a:r>
            <a:r>
              <a:rPr lang="uk-U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uk-UA" sz="2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Українські рухливі ігри </a:t>
            </a:r>
          </a:p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https://krainau.com/maty-ta-dytyna/ukrainski-rukhlyvi-ihry.html;</a:t>
            </a:r>
          </a:p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 рухливі та спортивно-патріотичні ігри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http://smila-dnz1.edukit.ck.ua/patriotichne_vihovannya/narodni_ruhlivi_ta_sportivno-patriotichni_igri/;</a:t>
            </a:r>
          </a:p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народні ігри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https://osvita.ua/school/method/upbring/9167; </a:t>
            </a:r>
          </a:p>
          <a:p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щодо реалізації Концепції національно-патріотичного виховання в системі освіти України до 2025 року,  наказ МОН від 06.06.2022 №527;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Формування у дітей національної свідомості за допомогою рухливих ігор </a:t>
            </a:r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http://dnz366.edu.kh.ua › Files › downloads</a:t>
            </a:r>
            <a:r>
              <a:rPr lang="ru-RU" sz="2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uk-UA" sz="2000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</a:t>
            </a:r>
            <a:r>
              <a:rPr lang="uk-UA" altLang="uk-UA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 Урок» для вчителів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uk-UA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https://naurok.com.ua › </a:t>
            </a:r>
            <a:r>
              <a:rPr lang="uk-UA" altLang="uk-UA" sz="2000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</a:t>
            </a:r>
            <a:r>
              <a:rPr lang="uk-UA" altLang="uk-UA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...</a:t>
            </a:r>
          </a:p>
          <a:p>
            <a:endParaRPr lang="en-US" sz="2000" u="sng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solidFill>
                  <a:prstClr val="black"/>
                </a:solidFill>
                <a:latin typeface="Trebuchet MS"/>
              </a:rPr>
              <a:t> </a:t>
            </a:r>
            <a:endParaRPr lang="ru-RU" sz="3600" dirty="0">
              <a:ln w="0"/>
              <a:solidFill>
                <a:srgbClr val="0033CC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1845C076-3BED-4608-A5C3-3007AB2BE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59665"/>
            <a:ext cx="65" cy="519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14264" rIns="0" bIns="19044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uk-UA" altLang="uk-UA" sz="10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</a:br>
            <a:endParaRPr kumimoji="0" lang="uk-UA" altLang="uk-UA" sz="15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8987920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7755" y="257180"/>
            <a:ext cx="10756489" cy="381642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співпрацю, увагу </a:t>
            </a:r>
            <a:br>
              <a:rPr lang="uk-UA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1887795"/>
            <a:ext cx="10756489" cy="45655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996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F13E6ABD-9DF5-4EC2-98ED-CB3C77A78E67}"/>
              </a:ext>
            </a:extLst>
          </p:cNvPr>
          <p:cNvSpPr/>
          <p:nvPr/>
        </p:nvSpPr>
        <p:spPr>
          <a:xfrm>
            <a:off x="142568" y="390436"/>
            <a:ext cx="11906864" cy="1384995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Народна педагогіка вимагає, щоби вихователі у співпраці з родинами вихованців піклувались про фізичний розвиток дітей, всіляко заохочували їх до рухів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0D6BCF-8DD9-4805-8AD0-DC7A7D409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892" y="4247535"/>
            <a:ext cx="2450998" cy="22200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CD7783C-B606-4ECB-B3B4-7CD6B2993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822" y="4035069"/>
            <a:ext cx="2619375" cy="213958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09270B-A47C-46CA-8CB6-4BE2ABC17F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780" y="2379407"/>
            <a:ext cx="4212000" cy="25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73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3ACE463-808C-4AC0-8E79-2E87F14A36BD}"/>
              </a:ext>
            </a:extLst>
          </p:cNvPr>
          <p:cNvSpPr/>
          <p:nvPr/>
        </p:nvSpPr>
        <p:spPr>
          <a:xfrm>
            <a:off x="658761" y="303641"/>
            <a:ext cx="1087447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Народні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ігри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мають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оздоровче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освітнє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виховне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значення</a:t>
            </a:r>
            <a:endParaRPr lang="uk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11A782A-84A0-442D-A242-C4360BE5CEEB}"/>
              </a:ext>
            </a:extLst>
          </p:cNvPr>
          <p:cNvSpPr/>
          <p:nvPr/>
        </p:nvSpPr>
        <p:spPr>
          <a:xfrm>
            <a:off x="216310" y="2693691"/>
            <a:ext cx="6794089" cy="2308324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сприяють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гармонійному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росту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організму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дитини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формують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правильну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поставу;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загартовують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організм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підвищують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працездатність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зміцнюють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здоров’я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uk-UA" sz="2400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F5B9C0A-E90F-434B-8C06-35CA76D401B2}"/>
              </a:ext>
            </a:extLst>
          </p:cNvPr>
          <p:cNvSpPr/>
          <p:nvPr/>
        </p:nvSpPr>
        <p:spPr>
          <a:xfrm>
            <a:off x="4965969" y="1985805"/>
            <a:ext cx="356219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Оздоровче:</a:t>
            </a:r>
            <a:r>
              <a:rPr lang="uk-UA" dirty="0"/>
              <a:t>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C58FF92-107B-4384-9C25-00348F1AB904}"/>
              </a:ext>
            </a:extLst>
          </p:cNvPr>
          <p:cNvSpPr/>
          <p:nvPr/>
        </p:nvSpPr>
        <p:spPr>
          <a:xfrm>
            <a:off x="1907458" y="5247473"/>
            <a:ext cx="9940413" cy="1384995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Дійсний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оздоровчий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ефект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має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проведення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народних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ігор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на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свіжому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повітрі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незалежно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від</a:t>
            </a:r>
            <a:r>
              <a:rPr lang="ru-RU" sz="2800" dirty="0">
                <a:solidFill>
                  <a:srgbClr val="002060"/>
                </a:solidFill>
                <a:latin typeface="Arial Black" panose="020B0A04020102020204" pitchFamily="34" charset="0"/>
              </a:rPr>
              <a:t> пори року </a:t>
            </a:r>
            <a:endParaRPr lang="uk-UA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9E386A-C13D-4A1F-A765-08C4D38A5E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5639" y="2816420"/>
            <a:ext cx="3244645" cy="230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6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3ACE463-808C-4AC0-8E79-2E87F14A36BD}"/>
              </a:ext>
            </a:extLst>
          </p:cNvPr>
          <p:cNvSpPr/>
          <p:nvPr/>
        </p:nvSpPr>
        <p:spPr>
          <a:xfrm>
            <a:off x="658761" y="303641"/>
            <a:ext cx="1087447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Народні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ігри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мають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оздоровче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освітнє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виховне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значення</a:t>
            </a:r>
            <a:endParaRPr lang="uk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5F5B9C0A-E90F-434B-8C06-35CA76D401B2}"/>
              </a:ext>
            </a:extLst>
          </p:cNvPr>
          <p:cNvSpPr/>
          <p:nvPr/>
        </p:nvSpPr>
        <p:spPr>
          <a:xfrm>
            <a:off x="4965969" y="1985805"/>
            <a:ext cx="356219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Оздоровче:</a:t>
            </a:r>
            <a:r>
              <a:rPr lang="uk-UA" dirty="0"/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3931844A-0241-4314-83BE-97CEA49B8541}"/>
              </a:ext>
            </a:extLst>
          </p:cNvPr>
          <p:cNvSpPr/>
          <p:nvPr/>
        </p:nvSpPr>
        <p:spPr>
          <a:xfrm>
            <a:off x="68826" y="2693690"/>
            <a:ext cx="8593393" cy="3539430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Зміцнює мускулатуру, 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покращує діяльність дихальної,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серцево-судинної системи, </a:t>
            </a:r>
          </a:p>
          <a:p>
            <a:r>
              <a:rPr lang="uk-UA" sz="2800" dirty="0">
                <a:solidFill>
                  <a:srgbClr val="7030A0"/>
                </a:solidFill>
                <a:latin typeface="Arial Black" panose="020B0A04020102020204" pitchFamily="34" charset="0"/>
              </a:rPr>
              <a:t>збільшує рухливість суглобів, міцність зв’язок, стимулює обмінні процеси, позитивно впливає на нервову систему, підвищує опірність організму до простудних захворювань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583005-F94D-4AEC-844C-2D834D0ADF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6834" y="2693689"/>
            <a:ext cx="3637682" cy="230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8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3ACE463-808C-4AC0-8E79-2E87F14A36BD}"/>
              </a:ext>
            </a:extLst>
          </p:cNvPr>
          <p:cNvSpPr/>
          <p:nvPr/>
        </p:nvSpPr>
        <p:spPr>
          <a:xfrm>
            <a:off x="658761" y="303641"/>
            <a:ext cx="1087447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Народні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ігри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мають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оздоровче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освітнє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виховне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значення</a:t>
            </a:r>
            <a:endParaRPr lang="uk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5FD9457-4B3E-4CD5-A4C8-A7BEA88AA099}"/>
              </a:ext>
            </a:extLst>
          </p:cNvPr>
          <p:cNvSpPr/>
          <p:nvPr/>
        </p:nvSpPr>
        <p:spPr>
          <a:xfrm>
            <a:off x="4088859" y="1739998"/>
            <a:ext cx="2752677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Освітнє: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A8F1492-B8B4-4545-AC28-30311E275091}"/>
              </a:ext>
            </a:extLst>
          </p:cNvPr>
          <p:cNvSpPr/>
          <p:nvPr/>
        </p:nvSpPr>
        <p:spPr>
          <a:xfrm>
            <a:off x="511278" y="2741193"/>
            <a:ext cx="6096000" cy="2308324"/>
          </a:xfrm>
          <a:prstGeom prst="rect">
            <a:avLst/>
          </a:prstGeom>
          <a:solidFill>
            <a:srgbClr val="CCECFF"/>
          </a:solidFill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  <a:latin typeface="Arial Black" panose="020B0A04020102020204" pitchFamily="34" charset="0"/>
              </a:rPr>
              <a:t>формують рухові вміння та навички з бігу, стрибків, метання тощо;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0000CC"/>
                </a:solidFill>
                <a:latin typeface="Arial Black" panose="020B0A04020102020204" pitchFamily="34" charset="0"/>
              </a:rPr>
              <a:t> розвивають фізичні якості - швидкість, силу, спритність, гнучкість, витривалість;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3DD1286-D101-4F88-A522-21DEC0120B5D}"/>
              </a:ext>
            </a:extLst>
          </p:cNvPr>
          <p:cNvSpPr/>
          <p:nvPr/>
        </p:nvSpPr>
        <p:spPr>
          <a:xfrm>
            <a:off x="5161581" y="4861531"/>
            <a:ext cx="6400800" cy="1815882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дають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основи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знань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з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фізичної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культури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і спорту,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валеології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народознавства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історії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рідного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краю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тощо</a:t>
            </a:r>
            <a:endParaRPr lang="uk-UA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0DEF13-2BB7-4985-9D04-38CE88D8BA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8158" y="2049416"/>
            <a:ext cx="4493342" cy="25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0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3ACE463-808C-4AC0-8E79-2E87F14A36BD}"/>
              </a:ext>
            </a:extLst>
          </p:cNvPr>
          <p:cNvSpPr/>
          <p:nvPr/>
        </p:nvSpPr>
        <p:spPr>
          <a:xfrm>
            <a:off x="658761" y="303641"/>
            <a:ext cx="1087447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Народні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ігри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мають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оздоровче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освітнє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,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виховне</a:t>
            </a:r>
            <a:r>
              <a:rPr lang="ru-RU" sz="40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Arial Black" panose="020B0A04020102020204" pitchFamily="34" charset="0"/>
              </a:rPr>
              <a:t>значення</a:t>
            </a:r>
            <a:endParaRPr lang="uk-UA" sz="4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A25CFCB0-CB4B-40F5-BBA6-89BE55A3B173}"/>
              </a:ext>
            </a:extLst>
          </p:cNvPr>
          <p:cNvSpPr/>
          <p:nvPr/>
        </p:nvSpPr>
        <p:spPr>
          <a:xfrm>
            <a:off x="4415783" y="1730166"/>
            <a:ext cx="2994731" cy="707886"/>
          </a:xfrm>
          <a:prstGeom prst="rect">
            <a:avLst/>
          </a:prstGeom>
          <a:solidFill>
            <a:srgbClr val="FFCCFF"/>
          </a:solidFill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latin typeface="Arial Black" panose="020B0A04020102020204" pitchFamily="34" charset="0"/>
              </a:rPr>
              <a:t>Виховне: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8A62D4C-CC98-4FB6-AF0E-4917DA35B29D}"/>
              </a:ext>
            </a:extLst>
          </p:cNvPr>
          <p:cNvSpPr/>
          <p:nvPr/>
        </p:nvSpPr>
        <p:spPr>
          <a:xfrm>
            <a:off x="344129" y="2828836"/>
            <a:ext cx="8799871" cy="3539430"/>
          </a:xfrm>
          <a:prstGeom prst="rect">
            <a:avLst/>
          </a:prstGeom>
          <a:solidFill>
            <a:srgbClr val="CCECFF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виховують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моральні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та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вольові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якості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дітей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ru-RU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любов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до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рідного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краю,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звичаїв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і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традицій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українського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народу;</a:t>
            </a:r>
          </a:p>
          <a:p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любов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до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щоденних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і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систематичних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занять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фізичними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rgbClr val="0000CC"/>
                </a:solidFill>
                <a:latin typeface="Arial Black" panose="020B0A04020102020204" pitchFamily="34" charset="0"/>
              </a:rPr>
              <a:t>вправами</a:t>
            </a:r>
            <a:r>
              <a:rPr lang="ru-RU" sz="2800" dirty="0">
                <a:solidFill>
                  <a:srgbClr val="0000CC"/>
                </a:solidFill>
                <a:latin typeface="Arial Black" panose="020B0A04020102020204" pitchFamily="34" charset="0"/>
              </a:rPr>
              <a:t>.</a:t>
            </a:r>
            <a:endParaRPr lang="uk-UA" sz="2800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4B92B4-560C-44E3-9EEB-BE2E145F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561" y="2438052"/>
            <a:ext cx="3411794" cy="341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37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85AAD83-3701-47DE-B638-29C4BF2368DD}"/>
              </a:ext>
            </a:extLst>
          </p:cNvPr>
          <p:cNvSpPr/>
          <p:nvPr/>
        </p:nvSpPr>
        <p:spPr>
          <a:xfrm>
            <a:off x="235973" y="331443"/>
            <a:ext cx="11602065" cy="224676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Останнім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часом активно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відроджуються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культурні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цінності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нашого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народу. </a:t>
            </a:r>
          </a:p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Одним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із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таких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культурних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надбань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є народна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гра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яка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відображає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характер, темперамент,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почуття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побут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звичаї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українців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72AD9F8A-3376-4E18-B90D-A3463E638E6C}"/>
              </a:ext>
            </a:extLst>
          </p:cNvPr>
          <p:cNvSpPr/>
          <p:nvPr/>
        </p:nvSpPr>
        <p:spPr>
          <a:xfrm>
            <a:off x="4994786" y="2229069"/>
            <a:ext cx="7197214" cy="3108543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Народні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рухливі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ігри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-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неоціненний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виховний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скарб,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який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залишили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нам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наші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прадіди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У них як у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дзеркалі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відображаються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звичаї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нашого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народу,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їх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побут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й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уявлення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про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світ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endParaRPr lang="uk-UA" sz="2800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E0A947-5303-4AEE-9335-76F511A64F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284" y="2895139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7274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722</TotalTime>
  <Words>1325</Words>
  <Application>Microsoft Office PowerPoint</Application>
  <PresentationFormat>Широкий екран</PresentationFormat>
  <Paragraphs>167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11</vt:i4>
      </vt:variant>
      <vt:variant>
        <vt:lpstr>Заголовки слайдів</vt:lpstr>
      </vt:variant>
      <vt:variant>
        <vt:i4>32</vt:i4>
      </vt:variant>
    </vt:vector>
  </HeadingPairs>
  <TitlesOfParts>
    <vt:vector size="50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Воздушный поток</vt:lpstr>
      <vt:lpstr>1_Воздушный поток</vt:lpstr>
      <vt:lpstr>3_Воздушный поток</vt:lpstr>
      <vt:lpstr>4_Воздушный поток</vt:lpstr>
      <vt:lpstr>5_Воздушный поток</vt:lpstr>
      <vt:lpstr>6_Воздушный поток</vt:lpstr>
      <vt:lpstr>7_Воздушный поток</vt:lpstr>
      <vt:lpstr>8_Воздушный поток</vt:lpstr>
      <vt:lpstr>9_Воздушный поток</vt:lpstr>
      <vt:lpstr>14_Воздушный поток</vt:lpstr>
      <vt:lpstr>16_Воздушный поток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За співпрацю, увагу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Директор</cp:lastModifiedBy>
  <cp:revision>112</cp:revision>
  <dcterms:created xsi:type="dcterms:W3CDTF">2022-09-01T13:34:59Z</dcterms:created>
  <dcterms:modified xsi:type="dcterms:W3CDTF">2024-12-26T07:55:56Z</dcterms:modified>
</cp:coreProperties>
</file>